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CDE0A3-F0A7-4502-973E-BB6B2948EC6B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090F9-28EB-44A8-A5CE-2C0ADEAD73B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3429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D090F9-28EB-44A8-A5CE-2C0ADEAD73B1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2707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AAE62-53B1-F5C2-5D9D-274E8FB9B5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AB7B36-041E-6D67-BE77-57926C1465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0A46E6-D38B-FE97-3EF4-CC44E335A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8E5D-E1F2-4915-8F51-A760195C1F01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EB5F9-EFD6-EAB1-5064-35C08563E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5CB21-DB6C-9E0F-F51D-E65CF2A8B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8A67-7B89-4EED-97AC-66C0C5F4F1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0203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B69DC-C80C-6E2E-32A8-FEA17994E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3DD87E-6EB3-8DEA-A82F-CC359BFF75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CC22CB-0828-540B-852E-F97E81B1D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8E5D-E1F2-4915-8F51-A760195C1F01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535B6D-2B94-E45E-8273-CA26661E1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0A41AE-BF78-C4C2-0BEA-91900DDD6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8A67-7B89-4EED-97AC-66C0C5F4F1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1974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7FCC1D-7A38-060B-4B60-F7232C2A6B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129A8F-B318-DC52-AB39-C731D290CB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71F7F7-4FFF-5BF2-E2F1-C01D172AC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8E5D-E1F2-4915-8F51-A760195C1F01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1D5D1-E5FF-3071-CE31-5A6BDA2F9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035E7-4E41-D68D-421B-54D2B44D0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8A67-7B89-4EED-97AC-66C0C5F4F1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4000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13E15-997E-1F97-60B5-550A149C0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7CE00-BCDB-3175-C17C-11FC15591D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030662-E9A8-5CE3-6770-A841CC50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8E5D-E1F2-4915-8F51-A760195C1F01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690E62-FA4C-095F-4287-B1D1D44AB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9512FC-E6A1-243D-0766-74690CFC4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8A67-7B89-4EED-97AC-66C0C5F4F1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01999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C20D4-82C8-92D0-7BA5-4F319DCD6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D6B49F-C97D-10A5-B13E-7CA170E08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04BECA-5278-CCE9-7B1F-E55E2E4B5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8E5D-E1F2-4915-8F51-A760195C1F01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ABF0F-F5AF-4E3D-4902-DBDBE4D11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A67962-A45A-E081-FE55-BE6C13F9A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8A67-7B89-4EED-97AC-66C0C5F4F1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2286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DA403-2028-A2C7-C6F7-B752FB664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8705C-9F6B-025E-018A-E53ABAF871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947FC6-8606-A7CD-559E-CEEDB8AD7E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FA5698-66E3-EF95-DF25-DD81BB776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8E5D-E1F2-4915-8F51-A760195C1F01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2B0F74-2B92-DE99-75A4-9E1E34AE7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43D2D2-0903-1753-64C8-F1A9660CD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8A67-7B89-4EED-97AC-66C0C5F4F1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9789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B3ABF-1528-774F-BC8E-3A18D6415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573BF4-46FE-8FC4-77E2-4B2D9559B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6A27B5-5264-4C7E-15F8-9ED5A419B5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E2769B-2BFE-B99B-A412-9A55AE8D9B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E3EDC5-31FE-60D6-27A9-04805A7F38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4E6A24-A839-B06F-06E8-BFB2896F1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8E5D-E1F2-4915-8F51-A760195C1F01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AD3AFB-7CD0-1C1B-ED63-86A1F5CB2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3AE110-B2FB-D775-A139-A64AE22B8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8A67-7B89-4EED-97AC-66C0C5F4F1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9409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86AF6-A5C6-816B-F086-9E6FE75C2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C9E82E-F782-BDD3-01B3-3F163AC0C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8E5D-E1F2-4915-8F51-A760195C1F01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D48F0A-CD54-33EA-FF01-D6AD269AE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ECFE5B-47F3-5941-2CCF-39172F9F6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8A67-7B89-4EED-97AC-66C0C5F4F1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8099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188B36-C36C-49AE-FB3A-1A30122B4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8E5D-E1F2-4915-8F51-A760195C1F01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8EB7E1-DA8D-C171-B6A0-EBC1C7282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FE81C8-CAAE-0B5E-9B5B-31F32A3D3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8A67-7B89-4EED-97AC-66C0C5F4F1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0533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88B89-C149-FB1B-42C8-5FEB2B751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7E667-09AC-05F2-C85B-247F70AD0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8D9833-7B82-5A7F-FDDC-64D9BA4085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85F8F9-A2F4-0BE8-D145-569FA9FFC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8E5D-E1F2-4915-8F51-A760195C1F01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92680F-B169-DCA8-D8D8-47ABD4DBD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73BF62-AD2D-B8FA-98DD-2AC117272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8A67-7B89-4EED-97AC-66C0C5F4F1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966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8323A-AA76-C19E-5E76-B6A2F3F0D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74CA67-7F4F-A60C-08C1-DFC541ACAC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12F363-B009-46F8-CC50-6AD55C964D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533028-68F0-8C1B-7326-02AA8C15C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8E5D-E1F2-4915-8F51-A760195C1F01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2D8CB-AC92-001F-3785-EEC877ACD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B2A5C9-E907-111B-5319-F86858986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8A67-7B89-4EED-97AC-66C0C5F4F1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8253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1CE15D-3634-D5C7-7A02-857967E55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6CCEBA-BC3F-D887-180A-D53150D36E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80EDA3-A3F0-7E77-76F0-18D8515F60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B8E5D-E1F2-4915-8F51-A760195C1F01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115BB7-3F3C-8858-F40E-75F82F2E2B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16A90-63B4-1B50-A281-9E0074E48A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98A67-7B89-4EED-97AC-66C0C5F4F1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62088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onomicsdiscussion.net/wp-content/uploads/2015/09/clip_image0068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E8C46190-C79F-2D96-6B6B-CD19F9FC7B69}"/>
              </a:ext>
            </a:extLst>
          </p:cNvPr>
          <p:cNvGrpSpPr/>
          <p:nvPr/>
        </p:nvGrpSpPr>
        <p:grpSpPr>
          <a:xfrm>
            <a:off x="1016840" y="806438"/>
            <a:ext cx="10158319" cy="4835646"/>
            <a:chOff x="143117" y="148892"/>
            <a:chExt cx="10158319" cy="4835646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38C63B7-0ECF-A2E3-B520-AB50B458CC0C}"/>
                </a:ext>
              </a:extLst>
            </p:cNvPr>
            <p:cNvSpPr txBox="1"/>
            <p:nvPr/>
          </p:nvSpPr>
          <p:spPr>
            <a:xfrm>
              <a:off x="605756" y="2480714"/>
              <a:ext cx="94316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TOPIC-</a:t>
              </a:r>
              <a:r>
                <a:rPr lang="en-US" sz="2000" b="1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KEYNESIAN CONSUMPTION FUNCTION AND SAVINGS FUNCTION</a:t>
              </a:r>
            </a:p>
            <a:p>
              <a:r>
                <a:rPr lang="en-US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                      YEAR- FIRST     SEMESTER- 2   SESSION- 2020-2021</a:t>
              </a:r>
              <a:endParaRPr lang="en-IN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A505E0B-9F14-AE8B-757F-F4D336FD0720}"/>
                </a:ext>
              </a:extLst>
            </p:cNvPr>
            <p:cNvSpPr txBox="1"/>
            <p:nvPr/>
          </p:nvSpPr>
          <p:spPr>
            <a:xfrm>
              <a:off x="3280804" y="2084215"/>
              <a:ext cx="70206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PAPER NAME – </a:t>
              </a:r>
              <a:r>
                <a:rPr lang="en-US" sz="20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MACROECONOMICS-I</a:t>
              </a:r>
              <a:endParaRPr lang="en-IN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0597993-9A77-B9A3-3DCC-5BE672A7C72F}"/>
                </a:ext>
              </a:extLst>
            </p:cNvPr>
            <p:cNvSpPr txBox="1"/>
            <p:nvPr/>
          </p:nvSpPr>
          <p:spPr>
            <a:xfrm>
              <a:off x="2647350" y="3784209"/>
              <a:ext cx="702063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PREPARED BY</a:t>
              </a:r>
            </a:p>
            <a:p>
              <a:r>
                <a:rPr lang="en-US" dirty="0"/>
                <a:t>DR. KAMALIKA CHAKRABORTY</a:t>
              </a:r>
            </a:p>
            <a:p>
              <a:r>
                <a:rPr lang="en-US" dirty="0"/>
                <a:t>ASSISTANT PROFESSOR (DEPARTMENT OF ECONOMICS)</a:t>
              </a:r>
            </a:p>
            <a:p>
              <a:r>
                <a:rPr lang="en-US" dirty="0"/>
                <a:t>KHATRA ADIBASI MAHAVIDYALAYA, BANKURA,WEST BENGAL</a:t>
              </a:r>
              <a:endParaRPr lang="en-IN" dirty="0"/>
            </a:p>
          </p:txBody>
        </p:sp>
        <p:pic>
          <p:nvPicPr>
            <p:cNvPr id="8" name="Picture 2" descr="Khatra Adibasi Mahavidyalaya, Bankura, Bankura, West Bengal, India, Group  ID:- Contact Address, Phone, EMail, Website, Courses Offered, Admission">
              <a:extLst>
                <a:ext uri="{FF2B5EF4-FFF2-40B4-BE49-F238E27FC236}">
                  <a16:creationId xmlns:a16="http://schemas.microsoft.com/office/drawing/2014/main" id="{04903226-6928-0A19-C6A3-13B8F3C9D4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3117" y="148892"/>
              <a:ext cx="1937758" cy="1289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68F94EF-1FB4-FB6C-30A3-2B0D1171BD1A}"/>
                </a:ext>
              </a:extLst>
            </p:cNvPr>
            <p:cNvSpPr txBox="1"/>
            <p:nvPr/>
          </p:nvSpPr>
          <p:spPr>
            <a:xfrm>
              <a:off x="3626778" y="3184989"/>
              <a:ext cx="31400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dirty="0"/>
                <a:t>DATE OF LECTURE : 15/06/2021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EEEA725-EBA1-D1A2-232F-8D4E71228E05}"/>
                </a:ext>
              </a:extLst>
            </p:cNvPr>
            <p:cNvSpPr txBox="1"/>
            <p:nvPr/>
          </p:nvSpPr>
          <p:spPr>
            <a:xfrm>
              <a:off x="3051239" y="1707662"/>
              <a:ext cx="647271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COURSE: B.Sc. (PROGRAMME) IN ECONOMICS</a:t>
              </a:r>
            </a:p>
            <a:p>
              <a:endParaRPr lang="en-IN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926286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F5DF20-9231-8FF2-BFCF-31CAA5589185}"/>
              </a:ext>
            </a:extLst>
          </p:cNvPr>
          <p:cNvSpPr txBox="1"/>
          <p:nvPr/>
        </p:nvSpPr>
        <p:spPr>
          <a:xfrm>
            <a:off x="421241" y="184935"/>
            <a:ext cx="1060293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Definition of Keynesian Consumption Function:</a:t>
            </a:r>
          </a:p>
          <a:p>
            <a:pPr algn="just"/>
            <a:endParaRPr lang="en-US" sz="2400" b="1" i="0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n-US" sz="24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Keynesian consumption function, is </a:t>
            </a:r>
            <a:r>
              <a:rPr lang="en-US" sz="2400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an economic formula that shows the functional relationship between total consumption and gross national income</a:t>
            </a:r>
            <a:r>
              <a:rPr lang="en-US" sz="24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</a:t>
            </a:r>
            <a:endParaRPr lang="en-IN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17CBF9-A4CB-232A-7F14-C1F4A91DAE81}"/>
              </a:ext>
            </a:extLst>
          </p:cNvPr>
          <p:cNvSpPr txBox="1"/>
          <p:nvPr/>
        </p:nvSpPr>
        <p:spPr>
          <a:xfrm>
            <a:off x="421241" y="2280863"/>
            <a:ext cx="11054993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en-US" sz="2400" b="1" dirty="0">
                <a:solidFill>
                  <a:srgbClr val="42414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Characteristics of Keynesian Consumption Function:</a:t>
            </a:r>
          </a:p>
          <a:p>
            <a:pPr algn="just" fontAlgn="base"/>
            <a:endParaRPr lang="en-US" sz="2400" b="1" dirty="0">
              <a:solidFill>
                <a:srgbClr val="42414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 fontAlgn="base">
              <a:buAutoNum type="arabicParenBoth"/>
            </a:pPr>
            <a:r>
              <a:rPr lang="en-US" sz="2400" b="0" dirty="0">
                <a:solidFill>
                  <a:srgbClr val="42414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Aggregate real consumption expenditure is a stable function of real income.</a:t>
            </a:r>
          </a:p>
          <a:p>
            <a:pPr marL="457200" indent="-457200" algn="just" fontAlgn="base">
              <a:buAutoNum type="arabicParenBoth"/>
            </a:pPr>
            <a:endParaRPr lang="en-US" sz="2400" b="0" dirty="0">
              <a:solidFill>
                <a:srgbClr val="42414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lang="en-US" sz="2400" b="0" dirty="0">
                <a:solidFill>
                  <a:srgbClr val="42414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(2) The marginal propensity to consume (MPC) or the slope of the consumption function defined as dc/</a:t>
            </a:r>
            <a:r>
              <a:rPr lang="en-US" sz="2400" b="0" dirty="0" err="1">
                <a:solidFill>
                  <a:srgbClr val="42414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dY</a:t>
            </a:r>
            <a:r>
              <a:rPr lang="en-US" sz="2400" b="0" dirty="0">
                <a:solidFill>
                  <a:srgbClr val="42414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must lie between zero and one i.e. 0 &lt; MPC &lt; 1.</a:t>
            </a:r>
          </a:p>
          <a:p>
            <a:pPr algn="just" fontAlgn="base"/>
            <a:endParaRPr lang="en-US" sz="2400" dirty="0">
              <a:solidFill>
                <a:srgbClr val="4241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lang="en-US" sz="2400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(3) The average propensity to consume (APC) or the proportion of income spent on consumption defined as C/Y decreases as income increases. </a:t>
            </a:r>
            <a:r>
              <a:rPr lang="en-US" sz="2400" dirty="0">
                <a:solidFill>
                  <a:srgbClr val="424142"/>
                </a:solidFill>
                <a:latin typeface="Georgia" panose="02040502050405020303" pitchFamily="18" charset="0"/>
              </a:rPr>
              <a:t>W</a:t>
            </a:r>
            <a:r>
              <a:rPr lang="en-US" sz="2400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hen the average propensity to consume (APC) falls, the marginal propensity to consume (MPC) must be lower than the APC.</a:t>
            </a:r>
            <a:endParaRPr lang="en-US" sz="2400" b="0" dirty="0">
              <a:solidFill>
                <a:srgbClr val="42414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853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487B02D-D7AD-0088-F661-CCA0E71E7643}"/>
              </a:ext>
            </a:extLst>
          </p:cNvPr>
          <p:cNvSpPr txBox="1"/>
          <p:nvPr/>
        </p:nvSpPr>
        <p:spPr>
          <a:xfrm>
            <a:off x="565079" y="1139492"/>
            <a:ext cx="11178283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en-US" sz="2400" b="0" dirty="0">
                <a:solidFill>
                  <a:srgbClr val="42414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(4) The marginal propensity to consume (MPC) itself probably decreases or remains constant as income increases.</a:t>
            </a:r>
          </a:p>
          <a:p>
            <a:pPr algn="just"/>
            <a:br>
              <a:rPr lang="en-US" b="0" u="none" strike="noStrike" dirty="0">
                <a:solidFill>
                  <a:srgbClr val="1996E6"/>
                </a:solidFill>
                <a:effectLst/>
                <a:latin typeface="Georgia" panose="02040502050405020303" pitchFamily="18" charset="0"/>
                <a:hlinkClick r:id="rId3"/>
              </a:rPr>
            </a:br>
            <a:endParaRPr lang="en-I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FC9734-563E-BC48-9857-2EFB1509869A}"/>
              </a:ext>
            </a:extLst>
          </p:cNvPr>
          <p:cNvSpPr txBox="1"/>
          <p:nvPr/>
        </p:nvSpPr>
        <p:spPr>
          <a:xfrm>
            <a:off x="636997" y="493161"/>
            <a:ext cx="1014059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en-US" sz="2400" b="1" dirty="0">
                <a:solidFill>
                  <a:srgbClr val="42414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Characteristics of Keynesian Consumption Function (contd.):</a:t>
            </a:r>
          </a:p>
          <a:p>
            <a:pPr algn="just" fontAlgn="base"/>
            <a:endParaRPr lang="en-US" sz="1800" b="1" dirty="0">
              <a:solidFill>
                <a:srgbClr val="42414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4792CC47-72DB-4661-F5D8-B77F8B5FF2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0683800"/>
              </p:ext>
            </p:extLst>
          </p:nvPr>
        </p:nvGraphicFramePr>
        <p:xfrm>
          <a:off x="448638" y="2319403"/>
          <a:ext cx="5794124" cy="3665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4" imgW="3975120" imgH="2514600" progId="Paint.Picture">
                  <p:embed/>
                </p:oleObj>
              </mc:Choice>
              <mc:Fallback>
                <p:oleObj name="Bitmap Image" r:id="rId4" imgW="3975120" imgH="2514600" progId="Paint.Pictur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48638" y="2319403"/>
                        <a:ext cx="5794124" cy="36652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4C10B603-D961-03E2-8C9A-7BDDE6AA4FAA}"/>
              </a:ext>
            </a:extLst>
          </p:cNvPr>
          <p:cNvSpPr txBox="1"/>
          <p:nvPr/>
        </p:nvSpPr>
        <p:spPr>
          <a:xfrm>
            <a:off x="5591210" y="2967335"/>
            <a:ext cx="609771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consumption function formula is </a:t>
            </a:r>
            <a:r>
              <a:rPr lang="en-U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C=</a:t>
            </a:r>
            <a:r>
              <a:rPr lang="en-US" b="1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a+bY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where: C is the total consumption. a is the basic consumption. b is MPC. Y is income.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46089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438A7C6-BB85-CC22-D1D0-F92FF4C2C8E0}"/>
              </a:ext>
            </a:extLst>
          </p:cNvPr>
          <p:cNvSpPr txBox="1"/>
          <p:nvPr/>
        </p:nvSpPr>
        <p:spPr>
          <a:xfrm>
            <a:off x="421241" y="184935"/>
            <a:ext cx="1060293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Definition of Keynesian Savings  Function:</a:t>
            </a:r>
          </a:p>
          <a:p>
            <a:pPr algn="just"/>
            <a:endParaRPr lang="en-US" sz="2400" b="1" i="0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n-US" sz="24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Keynesian savings function, is </a:t>
            </a:r>
            <a:r>
              <a:rPr lang="en-US" sz="2400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an economic formula that shows the functional relationship between total savings and gross national income</a:t>
            </a:r>
            <a:r>
              <a:rPr lang="en-US" sz="24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</a:t>
            </a:r>
            <a:endParaRPr lang="en-IN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04157B-68DB-08DA-D13F-394F6B6003EC}"/>
              </a:ext>
            </a:extLst>
          </p:cNvPr>
          <p:cNvSpPr txBox="1"/>
          <p:nvPr/>
        </p:nvSpPr>
        <p:spPr>
          <a:xfrm>
            <a:off x="562510" y="2558534"/>
            <a:ext cx="87047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en-US" sz="2400" b="1" dirty="0">
                <a:solidFill>
                  <a:srgbClr val="42414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Characteristics of Keynesian Savings Function: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7439DE-6DEC-497A-EB71-5F44E3F92091}"/>
              </a:ext>
            </a:extLst>
          </p:cNvPr>
          <p:cNvSpPr txBox="1"/>
          <p:nvPr/>
        </p:nvSpPr>
        <p:spPr>
          <a:xfrm>
            <a:off x="698643" y="3236493"/>
            <a:ext cx="84479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i="0" dirty="0">
                <a:solidFill>
                  <a:srgbClr val="42414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Saving is a stable function of income.</a:t>
            </a:r>
            <a:endParaRPr lang="en-I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7B5E1A3-08B4-449F-CA29-2E47759263DC}"/>
              </a:ext>
            </a:extLst>
          </p:cNvPr>
          <p:cNvSpPr txBox="1"/>
          <p:nvPr/>
        </p:nvSpPr>
        <p:spPr>
          <a:xfrm>
            <a:off x="698643" y="3776831"/>
            <a:ext cx="889742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b="0" i="0" dirty="0">
                <a:solidFill>
                  <a:srgbClr val="42414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 .Saving varies directly with income.</a:t>
            </a:r>
            <a:endParaRPr lang="en-I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D25920-A3C8-22D2-73D7-0F540606784E}"/>
              </a:ext>
            </a:extLst>
          </p:cNvPr>
          <p:cNvSpPr txBox="1"/>
          <p:nvPr/>
        </p:nvSpPr>
        <p:spPr>
          <a:xfrm>
            <a:off x="698643" y="4317169"/>
            <a:ext cx="889742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b="0" i="0" dirty="0">
                <a:solidFill>
                  <a:srgbClr val="42414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The rate of increase in saving is less than the rate of increase in income. </a:t>
            </a:r>
            <a:endParaRPr lang="en-I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517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0F47AC5-F2D9-F08F-7EC8-07391DE546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035" y="748497"/>
            <a:ext cx="5110430" cy="351771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35D8992-DD19-C375-9671-3C25AB420496}"/>
              </a:ext>
            </a:extLst>
          </p:cNvPr>
          <p:cNvSpPr txBox="1"/>
          <p:nvPr/>
        </p:nvSpPr>
        <p:spPr>
          <a:xfrm>
            <a:off x="334873" y="192560"/>
            <a:ext cx="78253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Keynesian Savings  Function</a:t>
            </a:r>
            <a:endParaRPr lang="en-IN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3ABE7D-205A-9336-689D-A6F7E750552B}"/>
              </a:ext>
            </a:extLst>
          </p:cNvPr>
          <p:cNvSpPr txBox="1"/>
          <p:nvPr/>
        </p:nvSpPr>
        <p:spPr>
          <a:xfrm>
            <a:off x="5517223" y="748497"/>
            <a:ext cx="857121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US" sz="2000" b="0" dirty="0">
                <a:solidFill>
                  <a:srgbClr val="42414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 = Y – C = Y – (a + </a:t>
            </a:r>
            <a:r>
              <a:rPr lang="en-US" sz="2000" b="0" dirty="0" err="1">
                <a:solidFill>
                  <a:srgbClr val="42414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en-US" sz="2000" b="0" dirty="0">
                <a:solidFill>
                  <a:srgbClr val="42414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[.</a:t>
            </a:r>
            <a:r>
              <a:rPr lang="en-US" sz="2000" b="1" baseline="-25000" dirty="0">
                <a:solidFill>
                  <a:srgbClr val="42414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000" b="0" dirty="0">
                <a:solidFill>
                  <a:srgbClr val="42414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C = a + </a:t>
            </a:r>
            <a:r>
              <a:rPr lang="en-US" sz="2000" b="0" dirty="0" err="1">
                <a:solidFill>
                  <a:srgbClr val="42414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en-US" sz="2000" b="0" dirty="0">
                <a:solidFill>
                  <a:srgbClr val="42414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algn="l" fontAlgn="base"/>
            <a:r>
              <a:rPr lang="en-US" sz="2000" b="0" dirty="0">
                <a:solidFill>
                  <a:srgbClr val="42414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 S = – a + (1 – b)Y [0&lt; (l-b) &lt; l]</a:t>
            </a:r>
          </a:p>
          <a:p>
            <a:pPr algn="l" fontAlgn="base"/>
            <a:endParaRPr lang="en-US" sz="2000" dirty="0">
              <a:solidFill>
                <a:srgbClr val="4241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fontAlgn="base"/>
            <a:r>
              <a:rPr lang="en-US" sz="2000" b="0" dirty="0">
                <a:solidFill>
                  <a:srgbClr val="42414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Savings function has a negative intercept indicated by –a</a:t>
            </a:r>
          </a:p>
          <a:p>
            <a:pPr algn="l" fontAlgn="base"/>
            <a:r>
              <a:rPr lang="en-US" sz="2000" dirty="0">
                <a:solidFill>
                  <a:srgbClr val="42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positive intercept denoted by 1-b. </a:t>
            </a:r>
          </a:p>
          <a:p>
            <a:pPr algn="l" fontAlgn="base"/>
            <a:r>
              <a:rPr lang="en-US" sz="2000" b="0" dirty="0">
                <a:solidFill>
                  <a:srgbClr val="42414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(1-b) is called the Marginal Propensity to Save or MPS.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6DA325D-AEF8-2100-94B8-CCB6519EB818}"/>
              </a:ext>
            </a:extLst>
          </p:cNvPr>
          <p:cNvSpPr txBox="1"/>
          <p:nvPr/>
        </p:nvSpPr>
        <p:spPr>
          <a:xfrm>
            <a:off x="5517223" y="2767280"/>
            <a:ext cx="607117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US" sz="2000" b="0" i="0" dirty="0">
                <a:solidFill>
                  <a:srgbClr val="42414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MPS is the change in savings due to change in income.</a:t>
            </a:r>
            <a:r>
              <a:rPr lang="en-US" sz="2000" b="0" dirty="0">
                <a:solidFill>
                  <a:srgbClr val="42414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MPS = ∆S /∆Y</a:t>
            </a:r>
          </a:p>
          <a:p>
            <a:pPr algn="l" fontAlgn="base"/>
            <a:r>
              <a:rPr lang="en-US" sz="2000" b="0" dirty="0">
                <a:solidFill>
                  <a:srgbClr val="42414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value of MPS is always less than one. </a:t>
            </a:r>
          </a:p>
          <a:p>
            <a:endParaRPr lang="en-I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2" name="Picture 8">
            <a:extLst>
              <a:ext uri="{FF2B5EF4-FFF2-40B4-BE49-F238E27FC236}">
                <a16:creationId xmlns:a16="http://schemas.microsoft.com/office/drawing/2014/main" id="{3B41915D-FC98-7803-AE28-98398050D2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1465" y="5185578"/>
            <a:ext cx="2743200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1B979D6F-FEF5-6D87-533B-1DA4046705AE}"/>
              </a:ext>
            </a:extLst>
          </p:cNvPr>
          <p:cNvSpPr txBox="1"/>
          <p:nvPr/>
        </p:nvSpPr>
        <p:spPr>
          <a:xfrm>
            <a:off x="5369960" y="4170510"/>
            <a:ext cx="68220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APS is the proportion of income devoted to savings. It is obtained by dividing total saving by total income, i.e.,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94019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21A4009-59F4-1316-73FE-620E4F1372D2}"/>
              </a:ext>
            </a:extLst>
          </p:cNvPr>
          <p:cNvSpPr txBox="1"/>
          <p:nvPr/>
        </p:nvSpPr>
        <p:spPr>
          <a:xfrm>
            <a:off x="4388488" y="3019811"/>
            <a:ext cx="26169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  <a:endParaRPr lang="en-IN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873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455</Words>
  <Application>Microsoft Office PowerPoint</Application>
  <PresentationFormat>Widescreen</PresentationFormat>
  <Paragraphs>42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</vt:lpstr>
      <vt:lpstr>Calibri</vt:lpstr>
      <vt:lpstr>Calibri Light</vt:lpstr>
      <vt:lpstr>Georgia</vt:lpstr>
      <vt:lpstr>Office Theme</vt:lpstr>
      <vt:lpstr>Paintbrush Picture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Kamalika Chakraborty</dc:creator>
  <cp:lastModifiedBy>Kamalika Chakraborty</cp:lastModifiedBy>
  <cp:revision>2</cp:revision>
  <dcterms:created xsi:type="dcterms:W3CDTF">2023-01-08T10:38:47Z</dcterms:created>
  <dcterms:modified xsi:type="dcterms:W3CDTF">2023-01-08T11:27:33Z</dcterms:modified>
</cp:coreProperties>
</file>